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98" r:id="rId5"/>
    <p:sldId id="301" r:id="rId6"/>
    <p:sldId id="303" r:id="rId7"/>
    <p:sldId id="304" r:id="rId8"/>
    <p:sldId id="312" r:id="rId9"/>
    <p:sldId id="305" r:id="rId10"/>
    <p:sldId id="306" r:id="rId11"/>
    <p:sldId id="314" r:id="rId12"/>
    <p:sldId id="308" r:id="rId13"/>
    <p:sldId id="316" r:id="rId14"/>
    <p:sldId id="318" r:id="rId15"/>
    <p:sldId id="315" r:id="rId16"/>
    <p:sldId id="309" r:id="rId17"/>
    <p:sldId id="310" r:id="rId18"/>
    <p:sldId id="319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327" autoAdjust="0"/>
  </p:normalViewPr>
  <p:slideViewPr>
    <p:cSldViewPr snapToGrid="0">
      <p:cViewPr>
        <p:scale>
          <a:sx n="100" d="100"/>
          <a:sy n="100" d="100"/>
        </p:scale>
        <p:origin x="456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974DC-22F3-4C95-9C42-39128C3E1358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44C07-D959-4A63-A5E4-77661DA224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err="1"/>
              <a:t>Presentacion</a:t>
            </a:r>
            <a:r>
              <a:rPr lang="es-AR"/>
              <a:t> de la agenda</a:t>
            </a:r>
          </a:p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4C07-D959-4A63-A5E4-77661DA224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57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La configuración para el sistema actual permite que tengamos un filtro adaptativo LMS configurado por cada salida de filtro por frecuencia de corte.: PERMITIENDONOS TRABAJAR CON DISTINTOS DELAY DE APRENDIZAJE (CUANTAS ITERACIONES NECESITO PARA MEJORAR  LA ADAPTACION DEL FILTRO Y “Mu” distinto según cada caso particular(VELOCIDAD DE CONVERGENCIA DEL FILTRO ADAPTATIVO.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0" i="0" dirty="0">
                <a:effectLst/>
                <a:latin typeface="Arial" panose="020B0604020202020204" pitchFamily="34" charset="0"/>
              </a:rPr>
              <a:t>Como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conclusi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 podemos apreciar que en el algoritmo converge idealmente muy r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apido</a:t>
            </a:r>
            <a:r>
              <a:rPr lang="es-AR" b="0" i="0" dirty="0">
                <a:effectLst/>
                <a:latin typeface="Arial" panose="020B0604020202020204" pitchFamily="34" charset="0"/>
              </a:rPr>
              <a:t> para valores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deμaltos</a:t>
            </a:r>
            <a:r>
              <a:rPr lang="es-AR" b="0" i="0" dirty="0">
                <a:effectLst/>
                <a:latin typeface="Arial" panose="020B0604020202020204" pitchFamily="34" charset="0"/>
              </a:rPr>
              <a:t>,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sinembargo</a:t>
            </a:r>
            <a:r>
              <a:rPr lang="es-AR" b="0" i="0" dirty="0">
                <a:effectLst/>
                <a:latin typeface="Arial" panose="020B0604020202020204" pitchFamily="34" charset="0"/>
              </a:rPr>
              <a:t> si existe ruido los resultados de convergencia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sequedan</a:t>
            </a:r>
            <a:r>
              <a:rPr lang="es-AR" b="0" i="0" dirty="0">
                <a:effectLst/>
                <a:latin typeface="Arial" panose="020B0604020202020204" pitchFamily="34" charset="0"/>
              </a:rPr>
              <a:t> en peores niveles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cuandoμes</a:t>
            </a:r>
            <a:r>
              <a:rPr lang="es-AR" b="0" i="0" dirty="0">
                <a:effectLst/>
                <a:latin typeface="Arial" panose="020B0604020202020204" pitchFamily="34" charset="0"/>
              </a:rPr>
              <a:t> mayor, empeorando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laidentificaci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-Podremos sacar conclusiones del estilo de: que para el LMS post filtro pasa-altas, se necesitaran mas iteraciones debido a que es mas probable que vengan con ruido estos tipos de señal: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4C07-D959-4A63-A5E4-77661DA224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2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-TEA: Una gran cantidad de la población de TEA sufre de hipersensibilidad auditiva. Esto les limita realizar actividades que realizamos los neurotípicos, como moverse por la </a:t>
            </a:r>
            <a:r>
              <a:rPr lang="es-AR" dirty="0" err="1"/>
              <a:t>via</a:t>
            </a:r>
            <a:r>
              <a:rPr lang="es-AR" dirty="0"/>
              <a:t> publica, ir a una plaza, a un centro comercial, o mismo un aula. Debido a que al recibir un sonido que supere sus limites de sensibilidad podrá </a:t>
            </a:r>
            <a:r>
              <a:rPr lang="es-AR" dirty="0" err="1"/>
              <a:t>povenir</a:t>
            </a:r>
            <a:r>
              <a:rPr lang="es-AR" dirty="0"/>
              <a:t> en una crisis para el individuo, debido a que muchos no poseen las mismas </a:t>
            </a:r>
            <a:r>
              <a:rPr lang="es-AR" dirty="0" err="1"/>
              <a:t>capacidaddes</a:t>
            </a:r>
            <a:r>
              <a:rPr lang="es-AR" dirty="0"/>
              <a:t> de comprensión, podría llegar a bloquear su actividad que se encontraba realizando como mínimo </a:t>
            </a:r>
            <a:r>
              <a:rPr lang="es-AR" dirty="0" err="1"/>
              <a:t>ó</a:t>
            </a:r>
            <a:r>
              <a:rPr lang="es-AR" dirty="0"/>
              <a:t> hasta provocar laceraciones en si mismo. Esto posiblemente debido a que no poseen </a:t>
            </a:r>
            <a:r>
              <a:rPr lang="es-AR" dirty="0" err="1"/>
              <a:t>aveces</a:t>
            </a:r>
            <a:r>
              <a:rPr lang="es-AR" dirty="0"/>
              <a:t> la capacidad de explicar a sus cercanos que es lo que se encuentra experimentando. Debido a sus capacidades distintas.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-Dispositivo modulador: Cascos con cancelación de ruido electrónicos (similares a los de trabajadores expuestos a altos niveles de ruido), que sean electrónicos permite la comunicación </a:t>
            </a:r>
            <a:r>
              <a:rPr lang="es-AR" dirty="0" err="1"/>
              <a:t>atravez</a:t>
            </a:r>
            <a:r>
              <a:rPr lang="es-AR" dirty="0"/>
              <a:t> de  los audífonos cancelando el ruido de ambiente externo. Se busca replicar el sonido de ambiente externo pero dentro de los limites aceptables del individuo que los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Seria muy favorable para personas con tea la utilización de un dispositivo de esta índole debido a que permite la reducción de presiones acústicas de 20 a 30dB tan solo con un aislamiento acústico pasivo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-SISTEMA ADAPTATIVO LMS: debido a que estos se ajustan de forma autónoma los parámetros de entrada con el fin de resolver el problema. 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4C07-D959-4A63-A5E4-77661DA224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Onda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es una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perturbacion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medio, y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transmiten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energia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existen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ondas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mecanicas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ondas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magneticas</a:t>
            </a: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sonido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 una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onda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mecanica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ondas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son una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perturbacion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requiere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medio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propagación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 el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caracteristicas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medio: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temperatura,densidad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elasticidad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dependera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velocidad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propagaci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́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on,esto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tendr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́a que ser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tomado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la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propagaci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́on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sonidos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externos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mediante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aislamiento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 ́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ustico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pasivo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Ruido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señal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requerida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es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relativo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el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sonido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 es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ruido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menos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alguien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escuche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lo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encuentre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desagradable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Por lo tanto se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encuentra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relaciónado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la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capacidad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auditiva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cada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individuo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relacion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cambiante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segun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hiperacusia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oscila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10dB.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 o ́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ıdo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humano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capta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los 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niveles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de 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intensidad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ac ́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ustica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comprendidos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entre  0dB  (umbral)  a  120-130 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dB.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es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cierto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para  el 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rango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de 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frecuencia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media  (1-2  kHz). 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frecuencias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 ́as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bajas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m ́as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la din ́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amica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reduce. </a:t>
            </a: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osea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cada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frecuencia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entre los 20 y los 20kHz, el umbral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sensibilidad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sera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diferente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́area  audible  de  una 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conversaci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́ones de 0 a 3kHz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frecuencia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de 20 a 80dB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intensidad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4C07-D959-4A63-A5E4-77661DA224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0" i="0" dirty="0">
                <a:effectLst/>
                <a:latin typeface="Arial" panose="020B0604020202020204" pitchFamily="34" charset="0"/>
              </a:rPr>
              <a:t>-El proceso de funcionamiento de un filtro digital es elsiguiente:1. Ingresa una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effectLst/>
                <a:latin typeface="Arial" panose="020B0604020202020204" pitchFamily="34" charset="0"/>
              </a:rPr>
              <a:t>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analogica</a:t>
            </a:r>
            <a:r>
              <a:rPr lang="es-AR" b="0" i="0" dirty="0">
                <a:effectLst/>
                <a:latin typeface="Arial" panose="020B0604020202020204" pitchFamily="34" charset="0"/>
              </a:rPr>
              <a:t> que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sera</a:t>
            </a:r>
            <a:r>
              <a:rPr lang="es-AR" b="0" i="0" dirty="0">
                <a:effectLst/>
                <a:latin typeface="Arial" panose="020B0604020202020204" pitchFamily="34" charset="0"/>
              </a:rPr>
              <a:t> muestreada y digitalizada utilizando un convertidor anal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ogico</a:t>
            </a:r>
            <a:r>
              <a:rPr lang="es-AR" b="0" i="0" dirty="0">
                <a:effectLst/>
                <a:latin typeface="Arial" panose="020B0604020202020204" pitchFamily="34" charset="0"/>
              </a:rPr>
              <a:t> digital(ADC), como resultado tendremos una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representaci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enn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́umeros binarios de los valores sucesivos muestreados de la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entrada anal ́ogica.2. Se transfiere la transformada antes nombrada a el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pro-cesador</a:t>
            </a:r>
            <a:r>
              <a:rPr lang="es-AR" b="0" i="0" dirty="0">
                <a:effectLst/>
                <a:latin typeface="Arial" panose="020B0604020202020204" pitchFamily="34" charset="0"/>
              </a:rPr>
              <a:t>, y este se encontrara efectuando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operacionesmatem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aticas</a:t>
            </a:r>
            <a:r>
              <a:rPr lang="es-AR" b="0" i="0" dirty="0">
                <a:effectLst/>
                <a:latin typeface="Arial" panose="020B0604020202020204" pitchFamily="34" charset="0"/>
              </a:rPr>
              <a:t> sobre estos datos, como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podr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ıan</a:t>
            </a:r>
            <a:r>
              <a:rPr lang="es-AR" b="0" i="0" dirty="0">
                <a:effectLst/>
                <a:latin typeface="Arial" panose="020B0604020202020204" pitchFamily="34" charset="0"/>
              </a:rPr>
              <a:t> ser,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desdesuma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productos hasta funciones logar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ıtmicas</a:t>
            </a:r>
            <a:r>
              <a:rPr lang="es-AR" b="0" i="0" dirty="0">
                <a:effectLst/>
                <a:latin typeface="Arial" panose="020B0604020202020204" pitchFamily="34" charset="0"/>
              </a:rPr>
              <a:t>, con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elfin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brindar un resultado a la salida.3. Estos resultados calculados que representan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valoresmuestreados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la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effectLst/>
                <a:latin typeface="Arial" panose="020B0604020202020204" pitchFamily="34" charset="0"/>
              </a:rPr>
              <a:t> filtrada, ser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an</a:t>
            </a:r>
            <a:r>
              <a:rPr lang="es-AR" b="0" i="0" dirty="0">
                <a:effectLst/>
                <a:latin typeface="Arial" panose="020B0604020202020204" pitchFamily="34" charset="0"/>
              </a:rPr>
              <a:t> enviados 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unDAC</a:t>
            </a:r>
            <a:r>
              <a:rPr lang="es-AR" b="0" i="0" dirty="0">
                <a:effectLst/>
                <a:latin typeface="Arial" panose="020B0604020202020204" pitchFamily="34" charset="0"/>
              </a:rPr>
              <a:t>(conversor digital anal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ogico</a:t>
            </a:r>
            <a:r>
              <a:rPr lang="es-AR" b="0" i="0" dirty="0">
                <a:effectLst/>
                <a:latin typeface="Arial" panose="020B0604020202020204" pitchFamily="34" charset="0"/>
              </a:rPr>
              <a:t>) con el fin de devolverla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effectLst/>
                <a:latin typeface="Arial" panose="020B0604020202020204" pitchFamily="34" charset="0"/>
              </a:rPr>
              <a:t> a su forma original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audible.El</a:t>
            </a:r>
            <a:r>
              <a:rPr lang="es-AR" b="0" i="0" dirty="0">
                <a:effectLst/>
                <a:latin typeface="Arial" panose="020B0604020202020204" pitchFamily="34" charset="0"/>
              </a:rPr>
              <a:t> proceso de un filtro digital puede verse en Figura 2.</a:t>
            </a:r>
          </a:p>
          <a:p>
            <a:endParaRPr lang="es-AR" b="0" i="0" dirty="0">
              <a:effectLst/>
              <a:latin typeface="Arial" panose="020B0604020202020204" pitchFamily="34" charset="0"/>
            </a:endParaRPr>
          </a:p>
          <a:p>
            <a:r>
              <a:rPr lang="es-AR" dirty="0"/>
              <a:t>-</a:t>
            </a:r>
            <a:r>
              <a:rPr lang="es-AR" dirty="0" err="1"/>
              <a:t>Clasificacion</a:t>
            </a:r>
            <a:r>
              <a:rPr lang="es-AR" dirty="0"/>
              <a:t> de filtros:</a:t>
            </a:r>
          </a:p>
          <a:p>
            <a:r>
              <a:rPr lang="es-AR" dirty="0"/>
              <a:t>-Filtros por frecuencia de corte:</a:t>
            </a:r>
          </a:p>
          <a:p>
            <a:r>
              <a:rPr lang="es-AR" b="0" i="0" dirty="0">
                <a:effectLst/>
                <a:latin typeface="Arial" panose="020B0604020202020204" pitchFamily="34" charset="0"/>
              </a:rPr>
              <a:t>Filtro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pasa-bajas:Permitir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́a el paso de las frecuencias bajas y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detienelas</a:t>
            </a:r>
            <a:r>
              <a:rPr lang="es-AR" b="0" i="0" dirty="0">
                <a:effectLst/>
                <a:latin typeface="Arial" panose="020B0604020202020204" pitchFamily="34" charset="0"/>
              </a:rPr>
              <a:t> frecuencias elevadas.</a:t>
            </a:r>
          </a:p>
          <a:p>
            <a:r>
              <a:rPr lang="es-AR" b="0" i="0" dirty="0">
                <a:effectLst/>
                <a:latin typeface="Arial" panose="020B0604020202020204" pitchFamily="34" charset="0"/>
              </a:rPr>
              <a:t>•Filtro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pasa-altas:Permitir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́a el paso de altas frecuencias y rechaza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lasfrecuencias</a:t>
            </a:r>
            <a:r>
              <a:rPr lang="es-AR" b="0" i="0" dirty="0">
                <a:effectLst/>
                <a:latin typeface="Arial" panose="020B0604020202020204" pitchFamily="34" charset="0"/>
              </a:rPr>
              <a:t> bajas.</a:t>
            </a:r>
          </a:p>
          <a:p>
            <a:r>
              <a:rPr lang="es-AR" b="0" i="0" dirty="0">
                <a:effectLst/>
                <a:latin typeface="Arial" panose="020B0604020202020204" pitchFamily="34" charset="0"/>
              </a:rPr>
              <a:t>•Filtro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pasa-banda:Permitir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́a el paso de frecuencias dentro de una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bandade</a:t>
            </a:r>
            <a:r>
              <a:rPr lang="es-AR" b="0" i="0" dirty="0">
                <a:effectLst/>
                <a:latin typeface="Arial" panose="020B0604020202020204" pitchFamily="34" charset="0"/>
              </a:rPr>
              <a:t> frecuencia y bloquea o aten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ua</a:t>
            </a:r>
            <a:r>
              <a:rPr lang="es-AR" b="0" i="0" dirty="0">
                <a:effectLst/>
                <a:latin typeface="Arial" panose="020B0604020202020204" pitchFamily="34" charset="0"/>
              </a:rPr>
              <a:t> las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frecuenciasfuera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la banda.</a:t>
            </a:r>
          </a:p>
          <a:p>
            <a:r>
              <a:rPr lang="es-AR" b="0" i="0" dirty="0">
                <a:effectLst/>
                <a:latin typeface="Arial" panose="020B0604020202020204" pitchFamily="34" charset="0"/>
              </a:rPr>
              <a:t>•Filtro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rechaza-banda:Permite</a:t>
            </a:r>
            <a:r>
              <a:rPr lang="es-AR" b="0" i="0" dirty="0">
                <a:effectLst/>
                <a:latin typeface="Arial" panose="020B0604020202020204" pitchFamily="34" charset="0"/>
              </a:rPr>
              <a:t> el paso de frecuencias fuera de una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bandade</a:t>
            </a:r>
            <a:r>
              <a:rPr lang="es-AR" b="0" i="0" dirty="0">
                <a:effectLst/>
                <a:latin typeface="Arial" panose="020B0604020202020204" pitchFamily="34" charset="0"/>
              </a:rPr>
              <a:t> frecuencia y bloquea o aten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ua</a:t>
            </a:r>
            <a:r>
              <a:rPr lang="es-AR" b="0" i="0" dirty="0">
                <a:effectLst/>
                <a:latin typeface="Arial" panose="020B0604020202020204" pitchFamily="34" charset="0"/>
              </a:rPr>
              <a:t> frecuencias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dentrode</a:t>
            </a:r>
            <a:r>
              <a:rPr lang="es-AR" b="0" i="0" dirty="0">
                <a:effectLst/>
                <a:latin typeface="Arial" panose="020B0604020202020204" pitchFamily="34" charset="0"/>
              </a:rPr>
              <a:t> la banda</a:t>
            </a:r>
            <a:endParaRPr lang="es-AR" dirty="0"/>
          </a:p>
          <a:p>
            <a:endParaRPr lang="es-AR" dirty="0"/>
          </a:p>
          <a:p>
            <a:r>
              <a:rPr lang="es-AR" dirty="0"/>
              <a:t>-Filtros adaptativos:</a:t>
            </a:r>
            <a:br>
              <a:rPr lang="es-AR" dirty="0"/>
            </a:br>
            <a:r>
              <a:rPr lang="es-AR" dirty="0"/>
              <a:t>El campo de investigación de sistemas adaptativos a menudo se conoce como Inteligencia </a:t>
            </a:r>
            <a:r>
              <a:rPr lang="es-AR" dirty="0" err="1"/>
              <a:t>Artifical</a:t>
            </a:r>
            <a:r>
              <a:rPr lang="es-AR" dirty="0"/>
              <a:t> debido a su enfoque de aprendizaje </a:t>
            </a:r>
            <a:r>
              <a:rPr lang="es-AR" dirty="0" err="1"/>
              <a:t>automatico</a:t>
            </a:r>
            <a:r>
              <a:rPr lang="es-AR" dirty="0"/>
              <a:t> basado en una estrategia de "mejor ajuste" para la resolución de problemas. Esta estrategia de "mejor ajuste" da como resultado sistemas que se adaptan bien a problemas completos no lineales.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4C07-D959-4A63-A5E4-77661DA224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8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-</a:t>
            </a:r>
            <a:r>
              <a:rPr lang="es-AR" b="0" i="0" dirty="0">
                <a:effectLst/>
                <a:latin typeface="Arial" panose="020B0604020202020204" pitchFamily="34" charset="0"/>
              </a:rPr>
              <a:t>Son algoritmos de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optimizaci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 cuyo objetivo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esel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obtener los par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ametros</a:t>
            </a:r>
            <a:r>
              <a:rPr lang="es-AR" b="0" i="0" dirty="0">
                <a:effectLst/>
                <a:latin typeface="Arial" panose="020B0604020202020204" pitchFamily="34" charset="0"/>
              </a:rPr>
              <a:t> que minimicen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alg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́un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criteriopreestablecido</a:t>
            </a:r>
            <a:r>
              <a:rPr lang="es-AR" b="0" i="0" dirty="0">
                <a:effectLst/>
                <a:latin typeface="Arial" panose="020B0604020202020204" pitchFamily="34" charset="0"/>
              </a:rPr>
              <a:t>, en nuestro caso el criterio ser ́a la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minimizaci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́onde la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effectLst/>
                <a:latin typeface="Arial" panose="020B0604020202020204" pitchFamily="34" charset="0"/>
              </a:rPr>
              <a:t> capturada en su limite aceptable de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cancelaci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es-AR" dirty="0"/>
          </a:p>
          <a:p>
            <a:pPr marL="171450" indent="-171450">
              <a:buFontTx/>
              <a:buChar char="-"/>
            </a:pPr>
            <a:r>
              <a:rPr lang="es-AR" dirty="0"/>
              <a:t>Algoritmo LMS: </a:t>
            </a:r>
            <a:r>
              <a:rPr lang="es-AR" b="0" i="0" dirty="0">
                <a:effectLst/>
                <a:latin typeface="Arial" panose="020B0604020202020204" pitchFamily="34" charset="0"/>
              </a:rPr>
              <a:t>El algoritmo LMS ( ́o M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ınimos</a:t>
            </a:r>
            <a:r>
              <a:rPr lang="es-AR" b="0" i="0" dirty="0">
                <a:effectLst/>
                <a:latin typeface="Arial" panose="020B0604020202020204" pitchFamily="34" charset="0"/>
              </a:rPr>
              <a:t> Cuadrado s Medios) es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unm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etodo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calculo especialmente utilizado en aplicaciones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deprocesado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nales</a:t>
            </a:r>
            <a:r>
              <a:rPr lang="es-AR" b="0" i="0" dirty="0">
                <a:effectLst/>
                <a:latin typeface="Arial" panose="020B0604020202020204" pitchFamily="34" charset="0"/>
              </a:rPr>
              <a:t> en las que la velocidad de calculo es alta, se trata de la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aplicaci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un filtro. Este algoritmo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esutilizado</a:t>
            </a:r>
            <a:r>
              <a:rPr lang="es-AR" b="0" i="0" dirty="0">
                <a:effectLst/>
                <a:latin typeface="Arial" panose="020B0604020202020204" pitchFamily="34" charset="0"/>
              </a:rPr>
              <a:t> en filtros adaptativos para encontrar los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coeficientesdel</a:t>
            </a:r>
            <a:r>
              <a:rPr lang="es-AR" b="0" i="0" dirty="0">
                <a:effectLst/>
                <a:latin typeface="Arial" panose="020B0604020202020204" pitchFamily="34" charset="0"/>
              </a:rPr>
              <a:t> filtro que permitir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an</a:t>
            </a:r>
            <a:r>
              <a:rPr lang="es-AR" b="0" i="0" dirty="0">
                <a:effectLst/>
                <a:latin typeface="Arial" panose="020B0604020202020204" pitchFamily="34" charset="0"/>
              </a:rPr>
              <a:t> obtener el valor m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ınimo</a:t>
            </a:r>
            <a:r>
              <a:rPr lang="es-AR" b="0" i="0" dirty="0">
                <a:effectLst/>
                <a:latin typeface="Arial" panose="020B0604020202020204" pitchFamily="34" charset="0"/>
              </a:rPr>
              <a:t>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esperadodel</a:t>
            </a:r>
            <a:r>
              <a:rPr lang="es-AR" b="0" i="0" dirty="0">
                <a:effectLst/>
                <a:latin typeface="Arial" panose="020B0604020202020204" pitchFamily="34" charset="0"/>
              </a:rPr>
              <a:t> cuadrado de la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error, que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sera</a:t>
            </a:r>
            <a:r>
              <a:rPr lang="es-AR" b="0" i="0" dirty="0">
                <a:effectLst/>
                <a:latin typeface="Arial" panose="020B0604020202020204" pitchFamily="34" charset="0"/>
              </a:rPr>
              <a:t> la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diferenciaentre</a:t>
            </a:r>
            <a:r>
              <a:rPr lang="es-AR" b="0" i="0" dirty="0">
                <a:effectLst/>
                <a:latin typeface="Arial" panose="020B0604020202020204" pitchFamily="34" charset="0"/>
              </a:rPr>
              <a:t> la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deseada y la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effectLst/>
                <a:latin typeface="Arial" panose="020B0604020202020204" pitchFamily="34" charset="0"/>
              </a:rPr>
              <a:t> producida por el filtro.</a:t>
            </a:r>
          </a:p>
          <a:p>
            <a:pPr marL="171450" indent="-171450">
              <a:buFontTx/>
              <a:buChar char="-"/>
            </a:pPr>
            <a:endParaRPr lang="es-AR" dirty="0"/>
          </a:p>
          <a:p>
            <a:pPr marL="171450" indent="-171450">
              <a:buFontTx/>
              <a:buChar char="-"/>
            </a:pPr>
            <a:r>
              <a:rPr lang="es-AR" dirty="0"/>
              <a:t>Variables importantes:</a:t>
            </a:r>
          </a:p>
          <a:p>
            <a:pPr marL="171450" indent="-171450">
              <a:buFontTx/>
              <a:buChar char="-"/>
            </a:pPr>
            <a:endParaRPr lang="es-AR" dirty="0"/>
          </a:p>
          <a:p>
            <a:pPr marL="171450" indent="-171450">
              <a:buFontTx/>
              <a:buChar char="-"/>
            </a:pPr>
            <a:r>
              <a:rPr lang="es-AR" dirty="0"/>
              <a:t>-</a:t>
            </a:r>
            <a:r>
              <a:rPr lang="es-AR" b="0" i="0" dirty="0">
                <a:effectLst/>
                <a:latin typeface="Arial" panose="020B0604020202020204" pitchFamily="34" charset="0"/>
              </a:rPr>
              <a:t>El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tama</a:t>
            </a:r>
            <a:r>
              <a:rPr lang="es-AR" b="0" i="0" dirty="0">
                <a:effectLst/>
                <a:latin typeface="Arial" panose="020B0604020202020204" pitchFamily="34" charset="0"/>
              </a:rPr>
              <a:t> ̃no del paso de convergencia de μ. Es 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4C07-D959-4A63-A5E4-77661DA224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6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0" i="0" dirty="0">
                <a:effectLst/>
                <a:latin typeface="Arial" panose="020B0604020202020204" pitchFamily="34" charset="0"/>
              </a:rPr>
              <a:t>Partiendo de la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problematica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sensibilidad auditiva que planteamos en el principio, sabemos que para cada individuo tendremos distintos tipos de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caracter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ısticas</a:t>
            </a:r>
            <a:endParaRPr lang="es-AR" b="0" i="0" dirty="0">
              <a:effectLst/>
              <a:latin typeface="Arial" panose="020B0604020202020204" pitchFamily="34" charset="0"/>
            </a:endParaRPr>
          </a:p>
          <a:p>
            <a:endParaRPr lang="es-AR" b="0" i="0" dirty="0">
              <a:effectLst/>
              <a:latin typeface="Arial" panose="020B0604020202020204" pitchFamily="34" charset="0"/>
            </a:endParaRPr>
          </a:p>
          <a:p>
            <a:r>
              <a:rPr lang="es-AR" b="0" i="0" dirty="0">
                <a:effectLst/>
                <a:latin typeface="Arial" panose="020B0604020202020204" pitchFamily="34" charset="0"/>
              </a:rPr>
              <a:t>Para esto debemos plantear una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soluci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calculo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distintadiscriminando</a:t>
            </a:r>
            <a:r>
              <a:rPr lang="es-AR" b="0" i="0" dirty="0">
                <a:effectLst/>
                <a:latin typeface="Arial" panose="020B0604020202020204" pitchFamily="34" charset="0"/>
              </a:rPr>
              <a:t> los tipos de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</a:t>
            </a:r>
            <a:endParaRPr lang="es-AR" b="0" i="0" dirty="0">
              <a:effectLst/>
              <a:latin typeface="Arial" panose="020B0604020202020204" pitchFamily="34" charset="0"/>
            </a:endParaRPr>
          </a:p>
          <a:p>
            <a:endParaRPr lang="es-AR" b="0" i="0" dirty="0">
              <a:effectLst/>
              <a:latin typeface="Arial" panose="020B0604020202020204" pitchFamily="34" charset="0"/>
            </a:endParaRPr>
          </a:p>
          <a:p>
            <a:r>
              <a:rPr lang="es-AR" b="0" i="0" dirty="0">
                <a:effectLst/>
                <a:latin typeface="Arial" panose="020B0604020202020204" pitchFamily="34" charset="0"/>
              </a:rPr>
              <a:t>Nuestro sistema deber ́a permitir modificar la forma de calculo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seg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́un el tipo de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effectLst/>
                <a:latin typeface="Arial" panose="020B0604020202020204" pitchFamily="34" charset="0"/>
              </a:rPr>
              <a:t> que ingresara y las capacidades del individuo en ese momento…</a:t>
            </a:r>
          </a:p>
          <a:p>
            <a:endParaRPr lang="es-AR" b="0" i="0" dirty="0">
              <a:effectLst/>
              <a:latin typeface="Arial" panose="020B0604020202020204" pitchFamily="34" charset="0"/>
            </a:endParaRPr>
          </a:p>
          <a:p>
            <a:r>
              <a:rPr lang="es-AR" dirty="0"/>
              <a:t>Con el fin de cumplir esto </a:t>
            </a:r>
            <a:r>
              <a:rPr lang="es-AR" dirty="0" err="1"/>
              <a:t>dividio</a:t>
            </a:r>
            <a:r>
              <a:rPr lang="es-AR" dirty="0"/>
              <a:t> el sistema en 3 filtros de corte: uno pasa-bajas uno pasa-altas y otro pasa-banda. Estos con los limites de ingreso según las características que presente el individuo.</a:t>
            </a:r>
          </a:p>
          <a:p>
            <a:endParaRPr lang="es-AR" dirty="0"/>
          </a:p>
          <a:p>
            <a:r>
              <a:rPr lang="es-AR" b="0" i="0" dirty="0">
                <a:effectLst/>
                <a:latin typeface="Arial" panose="020B0604020202020204" pitchFamily="34" charset="0"/>
              </a:rPr>
              <a:t>Estas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caracter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ısticas</a:t>
            </a:r>
            <a:r>
              <a:rPr lang="es-AR" b="0" i="0" dirty="0">
                <a:effectLst/>
                <a:latin typeface="Arial" panose="020B0604020202020204" pitchFamily="34" charset="0"/>
              </a:rPr>
              <a:t> nos permitir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an</a:t>
            </a:r>
            <a:r>
              <a:rPr lang="es-AR" b="0" i="0" dirty="0">
                <a:effectLst/>
                <a:latin typeface="Arial" panose="020B0604020202020204" pitchFamily="34" charset="0"/>
              </a:rPr>
              <a:t> permitir o frenar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lasfrecuencias</a:t>
            </a:r>
            <a:r>
              <a:rPr lang="es-AR" b="0" i="0" dirty="0">
                <a:effectLst/>
                <a:latin typeface="Arial" panose="020B0604020202020204" pitchFamily="34" charset="0"/>
              </a:rPr>
              <a:t> y/o magnitudes que puedan ser nocivas para el individuo con Hipersensibilidad auditiva. </a:t>
            </a:r>
          </a:p>
          <a:p>
            <a:endParaRPr lang="es-AR" b="0" i="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0" i="0" dirty="0">
                <a:effectLst/>
                <a:latin typeface="Arial" panose="020B0604020202020204" pitchFamily="34" charset="0"/>
              </a:rPr>
              <a:t>ejemplo de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configuraci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 filtro pasa-baja: Sabemos que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elancho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banda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util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la voz es de 8 KHz, pero que la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in-formaci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 relevante esta contenida hasta los 4 KHz.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Entoncespara</a:t>
            </a:r>
            <a:r>
              <a:rPr lang="es-AR" b="0" i="0" dirty="0">
                <a:effectLst/>
                <a:latin typeface="Arial" panose="020B0604020202020204" pitchFamily="34" charset="0"/>
              </a:rPr>
              <a:t> una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configuraci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 inicial, en la que lo importante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sera</a:t>
            </a:r>
            <a:r>
              <a:rPr lang="es-AR" b="0" i="0" dirty="0">
                <a:effectLst/>
                <a:latin typeface="Arial" panose="020B0604020202020204" pitchFamily="34" charset="0"/>
              </a:rPr>
              <a:t>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lacomunicaci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, tendremos el filtro de pasa-bajas con el fin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deeliminar</a:t>
            </a:r>
            <a:r>
              <a:rPr lang="es-AR" b="0" i="0" dirty="0">
                <a:effectLst/>
                <a:latin typeface="Arial" panose="020B0604020202020204" pitchFamily="34" charset="0"/>
              </a:rPr>
              <a:t> la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informaci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 en frecuencias superiores a 4KHz el filtro LMS con un μ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seg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́un los par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ametros</a:t>
            </a:r>
            <a:r>
              <a:rPr lang="es-AR" b="0" i="0" dirty="0">
                <a:effectLst/>
                <a:latin typeface="Arial" panose="020B0604020202020204" pitchFamily="34" charset="0"/>
              </a:rPr>
              <a:t> aceptados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porel</a:t>
            </a:r>
            <a:r>
              <a:rPr lang="es-AR" b="0" i="0" dirty="0">
                <a:effectLst/>
                <a:latin typeface="Arial" panose="020B0604020202020204" pitchFamily="34" charset="0"/>
              </a:rPr>
              <a:t> individuo, as ́ı cambiando la velocidad de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adaptaci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loscoeficientes</a:t>
            </a:r>
            <a:r>
              <a:rPr lang="es-AR" b="0" i="0" dirty="0">
                <a:effectLst/>
                <a:latin typeface="Arial" panose="020B0604020202020204" pitchFamily="34" charset="0"/>
              </a:rPr>
              <a:t>. y as ́ı para el resto de los filtros por frecuencia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decorte</a:t>
            </a:r>
            <a:r>
              <a:rPr lang="es-AR" b="0" i="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4C07-D959-4A63-A5E4-77661DA224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0" i="0" dirty="0">
                <a:effectLst/>
                <a:latin typeface="Arial" panose="020B0604020202020204" pitchFamily="34" charset="0"/>
              </a:rPr>
              <a:t>Una posible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soluci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aesta</a:t>
            </a:r>
            <a:r>
              <a:rPr lang="es-AR" b="0" i="0" dirty="0">
                <a:effectLst/>
                <a:latin typeface="Arial" panose="020B0604020202020204" pitchFamily="34" charset="0"/>
              </a:rPr>
              <a:t>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problem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atica</a:t>
            </a:r>
            <a:r>
              <a:rPr lang="es-AR" b="0" i="0" dirty="0">
                <a:effectLst/>
                <a:latin typeface="Arial" panose="020B0604020202020204" pitchFamily="34" charset="0"/>
              </a:rPr>
              <a:t> es dividir el sistema por filtros de corte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ytrabajar</a:t>
            </a:r>
            <a:r>
              <a:rPr lang="es-AR" b="0" i="0" dirty="0">
                <a:effectLst/>
                <a:latin typeface="Arial" panose="020B0604020202020204" pitchFamily="34" charset="0"/>
              </a:rPr>
              <a:t> con un filtro LMS diferenciando por cada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frecuenciade</a:t>
            </a:r>
            <a:r>
              <a:rPr lang="es-AR" b="0" i="0" dirty="0">
                <a:effectLst/>
                <a:latin typeface="Arial" panose="020B0604020202020204" pitchFamily="34" charset="0"/>
              </a:rPr>
              <a:t> corte. Entonces tan solo con permitir modificar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ciertocoeficiente</a:t>
            </a:r>
            <a:r>
              <a:rPr lang="es-AR" b="0" i="0" dirty="0">
                <a:effectLst/>
                <a:latin typeface="Arial" panose="020B0604020202020204" pitchFamily="34" charset="0"/>
              </a:rPr>
              <a:t> clave en cada algoritmo LMS nos permitir ́a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esto,dicho</a:t>
            </a:r>
            <a:r>
              <a:rPr lang="es-AR" b="0" i="0" dirty="0">
                <a:effectLst/>
                <a:latin typeface="Arial" panose="020B0604020202020204" pitchFamily="34" charset="0"/>
              </a:rPr>
              <a:t> coeficiente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sera</a:t>
            </a:r>
            <a:r>
              <a:rPr lang="es-AR" b="0" i="0" dirty="0">
                <a:effectLst/>
                <a:latin typeface="Arial" panose="020B0604020202020204" pitchFamily="34" charset="0"/>
              </a:rPr>
              <a:t>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elμ</a:t>
            </a:r>
            <a:r>
              <a:rPr lang="es-AR" b="0" i="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es-AR" b="0" i="0" dirty="0">
              <a:effectLst/>
              <a:latin typeface="Arial" panose="020B0604020202020204" pitchFamily="34" charset="0"/>
            </a:endParaRPr>
          </a:p>
          <a:p>
            <a:endParaRPr lang="es-AR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Posterior al filtrado por frecuencia de corte, la se ̃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sedirige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hacia el filtro adaptativo LMS, cada filtro por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frecuenciade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corte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tendr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́a su filtro LMS diferenciado, debido a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queel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tratamiento para se ̃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nales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por el filtro LMS, trabajara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yaprender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́a mejor si trata con casos similares de amplitud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yfrecuencia.Antes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acceder al filtro LMS tendremos un retardo dese ̃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́un la cantidad de muestras que ser ́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suficientes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paraque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el sistema conforme su aprendizaje(como podemos ver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enla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figura 13, el retardo utilizado es a 10 muestras). Entonces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tambi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́en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́un el tipo de salida de filtro de frecuencia de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corte,tendremos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distintos tipos de retardo, debido a que no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sera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elmismo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tipo de aprendizaje para se ̃</a:t>
            </a:r>
            <a:r>
              <a:rPr lang="es-A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nales</a:t>
            </a:r>
            <a:r>
              <a:rPr lang="es-A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que vengan de pasa-bajas que los que vengan por pasa-altas.</a:t>
            </a:r>
          </a:p>
          <a:p>
            <a:endParaRPr lang="es-AR" b="0" i="0" dirty="0">
              <a:effectLst/>
              <a:latin typeface="Arial" panose="020B0604020202020204" pitchFamily="34" charset="0"/>
            </a:endParaRPr>
          </a:p>
          <a:p>
            <a:r>
              <a:rPr lang="es-AR" b="0" i="0" dirty="0">
                <a:effectLst/>
                <a:latin typeface="Arial" panose="020B0604020202020204" pitchFamily="34" charset="0"/>
              </a:rPr>
              <a:t>-La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configuraci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del filtro LMS,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sera</a:t>
            </a:r>
            <a:r>
              <a:rPr lang="es-AR" b="0" i="0" dirty="0">
                <a:effectLst/>
                <a:latin typeface="Arial" panose="020B0604020202020204" pitchFamily="34" charset="0"/>
              </a:rPr>
              <a:t> en base a el largo aceptable del filtro y el μ, que para este caso lo utilizamos en 0,002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4C07-D959-4A63-A5E4-77661DA224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8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0" i="0" dirty="0">
                <a:effectLst/>
                <a:latin typeface="Arial" panose="020B0604020202020204" pitchFamily="34" charset="0"/>
              </a:rPr>
              <a:t>Luego las salidas del filtro LMS ir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an</a:t>
            </a:r>
            <a:r>
              <a:rPr lang="es-AR" b="0" i="0" dirty="0">
                <a:effectLst/>
                <a:latin typeface="Arial" panose="020B0604020202020204" pitchFamily="34" charset="0"/>
              </a:rPr>
              <a:t> a un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display</a:t>
            </a:r>
            <a:r>
              <a:rPr lang="es-AR" b="0" i="0" dirty="0">
                <a:effectLst/>
                <a:latin typeface="Arial" panose="020B0604020202020204" pitchFamily="34" charset="0"/>
              </a:rPr>
              <a:t>, el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cualmostrara</a:t>
            </a:r>
            <a:r>
              <a:rPr lang="es-AR" b="0" i="0" dirty="0">
                <a:effectLst/>
                <a:latin typeface="Arial" panose="020B0604020202020204" pitchFamily="34" charset="0"/>
              </a:rPr>
              <a:t>: el numero y valores de los coeficientes. y a un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timescope</a:t>
            </a:r>
            <a:r>
              <a:rPr lang="es-AR" b="0" i="0" dirty="0">
                <a:effectLst/>
                <a:latin typeface="Arial" panose="020B0604020202020204" pitchFamily="34" charset="0"/>
              </a:rPr>
              <a:t>, que mostrara la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entrada al filtro, la salida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delmismo</a:t>
            </a:r>
            <a:r>
              <a:rPr lang="es-AR" b="0" i="0" dirty="0">
                <a:effectLst/>
                <a:latin typeface="Arial" panose="020B0604020202020204" pitchFamily="34" charset="0"/>
              </a:rPr>
              <a:t> y el error. </a:t>
            </a:r>
          </a:p>
          <a:p>
            <a:endParaRPr lang="es-AR" b="0" i="0" dirty="0">
              <a:effectLst/>
              <a:latin typeface="Arial" panose="020B0604020202020204" pitchFamily="34" charset="0"/>
            </a:endParaRPr>
          </a:p>
          <a:p>
            <a:r>
              <a:rPr lang="es-AR" b="0" i="0" dirty="0">
                <a:effectLst/>
                <a:latin typeface="Arial" panose="020B0604020202020204" pitchFamily="34" charset="0"/>
              </a:rPr>
              <a:t>veremos como actuara dicha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effectLst/>
                <a:latin typeface="Arial" panose="020B0604020202020204" pitchFamily="34" charset="0"/>
              </a:rPr>
              <a:t> pasando por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elfiltro</a:t>
            </a:r>
            <a:r>
              <a:rPr lang="es-AR" b="0" i="0" dirty="0">
                <a:effectLst/>
                <a:latin typeface="Arial" panose="020B0604020202020204" pitchFamily="34" charset="0"/>
              </a:rPr>
              <a:t> pasa-bajas, como podemos observar en la “figura de la derecha”,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apartir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los 0,002 segundos comienza a aplicarse el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filtro,esto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debido a la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configuraci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el μ. Podremos observar como trabaja el filtro en la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</a:t>
            </a:r>
            <a:r>
              <a:rPr lang="es-AR" b="0" i="0" dirty="0">
                <a:effectLst/>
                <a:latin typeface="Arial" panose="020B0604020202020204" pitchFamily="34" charset="0"/>
              </a:rPr>
              <a:t> con color verde.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4C07-D959-4A63-A5E4-77661DA224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05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0" i="0" dirty="0">
                <a:effectLst/>
                <a:latin typeface="Arial" panose="020B0604020202020204" pitchFamily="34" charset="0"/>
              </a:rPr>
              <a:t>Como podemos observar el filtro trabaja de distinta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maneraseg</a:t>
            </a:r>
            <a:r>
              <a:rPr lang="es-AR" b="0" i="0" dirty="0">
                <a:effectLst/>
                <a:latin typeface="Arial" panose="020B0604020202020204" pitchFamily="34" charset="0"/>
              </a:rPr>
              <a:t> ́un las configuraciones realizadas en los filtros de paso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defrecuencia</a:t>
            </a:r>
            <a:r>
              <a:rPr lang="es-AR" b="0" i="0" dirty="0">
                <a:effectLst/>
                <a:latin typeface="Arial" panose="020B0604020202020204" pitchFamily="34" charset="0"/>
              </a:rPr>
              <a:t>, y en este caso para estas se ̃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nales</a:t>
            </a:r>
            <a:r>
              <a:rPr lang="es-AR" b="0" i="0" dirty="0">
                <a:effectLst/>
                <a:latin typeface="Arial" panose="020B0604020202020204" pitchFamily="34" charset="0"/>
              </a:rPr>
              <a:t> de entrada, y el filtro pasa-altas permite el paso de amplitudes menores que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lefiltro</a:t>
            </a:r>
            <a:r>
              <a:rPr lang="es-AR" b="0" i="0" dirty="0">
                <a:effectLst/>
                <a:latin typeface="Arial" panose="020B0604020202020204" pitchFamily="34" charset="0"/>
              </a:rPr>
              <a:t> pasa banda.</a:t>
            </a:r>
          </a:p>
          <a:p>
            <a:endParaRPr lang="es-AR" b="0" i="0" dirty="0">
              <a:effectLst/>
              <a:latin typeface="Arial" panose="020B0604020202020204" pitchFamily="34" charset="0"/>
            </a:endParaRP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4C07-D959-4A63-A5E4-77661DA224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3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4/7/2021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4/7/2021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4/7/2021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xmlns="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750" y="2683471"/>
            <a:ext cx="3214307" cy="1713674"/>
          </a:xfrm>
        </p:spPr>
        <p:txBody>
          <a:bodyPr anchor="b">
            <a:noAutofit/>
          </a:bodyPr>
          <a:lstStyle/>
          <a:p>
            <a:r>
              <a:rPr lang="es-ES" sz="2000" dirty="0">
                <a:solidFill>
                  <a:schemeClr val="tx1"/>
                </a:solidFill>
              </a:rPr>
              <a:t>Aplicación y comparación de sistemas de filtrado digital aplicado a audífonos electrónicos atenuadores para población con TEA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Alumno: Guido Besozzi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Legajo:74689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Profesor: Gabriel hugo taboada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DC90921-9082-491B-940E-827D679F3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F4B796D-0A8D-4205-BAFB-8DA15C562398}"/>
              </a:ext>
            </a:extLst>
          </p:cNvPr>
          <p:cNvSpPr txBox="1">
            <a:spLocks/>
          </p:cNvSpPr>
          <p:nvPr/>
        </p:nvSpPr>
        <p:spPr>
          <a:xfrm>
            <a:off x="8127750" y="1376039"/>
            <a:ext cx="3108960" cy="426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>
                <a:solidFill>
                  <a:schemeClr val="tx1"/>
                </a:solidFill>
              </a:rPr>
              <a:t>Trabajo Final de Grado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001AE1-3ECB-4157-B55F-93745007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Solución Planteada(3)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B86D3E-98DE-4800-B4AF-116660179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9925216" cy="8238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AR" dirty="0"/>
              <a:t>Salida de filtro pasa-bajas: irán a un </a:t>
            </a:r>
            <a:r>
              <a:rPr lang="es-AR" dirty="0" err="1"/>
              <a:t>display</a:t>
            </a:r>
            <a:r>
              <a:rPr lang="es-AR" dirty="0"/>
              <a:t> y a un time </a:t>
            </a:r>
            <a:r>
              <a:rPr lang="es-AR" dirty="0" err="1"/>
              <a:t>scope</a:t>
            </a:r>
            <a:r>
              <a:rPr lang="es-AR" dirty="0"/>
              <a:t> con el fin de visualizar el funcionamiento de los filtros: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F4F1894-59DB-4F4F-96DD-D01A61953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63" y="3429001"/>
            <a:ext cx="4751143" cy="2514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AB6ED31-ED96-4FA1-A83F-70AABC60D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423" y="3428999"/>
            <a:ext cx="4837207" cy="252188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5DC4F84-1615-4594-8C2F-ABBC3CB97D69}"/>
              </a:ext>
            </a:extLst>
          </p:cNvPr>
          <p:cNvSpPr txBox="1"/>
          <p:nvPr/>
        </p:nvSpPr>
        <p:spPr>
          <a:xfrm>
            <a:off x="437322" y="3022889"/>
            <a:ext cx="288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Señal de entrada con ruido:</a:t>
            </a:r>
          </a:p>
          <a:p>
            <a:endParaRPr lang="es-AR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4E85C4F-45C6-43ED-B595-527BA31ADC6F}"/>
              </a:ext>
            </a:extLst>
          </p:cNvPr>
          <p:cNvSpPr txBox="1"/>
          <p:nvPr/>
        </p:nvSpPr>
        <p:spPr>
          <a:xfrm>
            <a:off x="6059888" y="3022888"/>
            <a:ext cx="2484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Señal de salida filtrada: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876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001AE1-3ECB-4157-B55F-93745007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Solución Planteada(4)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B86D3E-98DE-4800-B4AF-116660179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9925216" cy="8238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AR" dirty="0"/>
              <a:t>Salida de filtro pasa-altas: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F4F1894-59DB-4F4F-96DD-D01A61953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63" y="3429001"/>
            <a:ext cx="4751143" cy="25146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5DC4F84-1615-4594-8C2F-ABBC3CB97D69}"/>
              </a:ext>
            </a:extLst>
          </p:cNvPr>
          <p:cNvSpPr txBox="1"/>
          <p:nvPr/>
        </p:nvSpPr>
        <p:spPr>
          <a:xfrm>
            <a:off x="437322" y="3022889"/>
            <a:ext cx="288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Señal de entrada con ruido:</a:t>
            </a:r>
          </a:p>
          <a:p>
            <a:endParaRPr lang="es-AR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4E85C4F-45C6-43ED-B595-527BA31ADC6F}"/>
              </a:ext>
            </a:extLst>
          </p:cNvPr>
          <p:cNvSpPr txBox="1"/>
          <p:nvPr/>
        </p:nvSpPr>
        <p:spPr>
          <a:xfrm>
            <a:off x="6059888" y="3022888"/>
            <a:ext cx="2484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Señal de salida filtrada:</a:t>
            </a:r>
          </a:p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1D91551-2141-4DB3-BBAE-E92C7AF32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480" y="3429000"/>
            <a:ext cx="4751143" cy="26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9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001AE1-3ECB-4157-B55F-93745007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Conclusión.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B86D3E-98DE-4800-B4AF-116660179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AR" dirty="0"/>
              <a:t>Mediante filtro LMS no </a:t>
            </a:r>
            <a:r>
              <a:rPr lang="es-AR" b="0" i="0" dirty="0">
                <a:effectLst/>
                <a:latin typeface="Arial" panose="020B0604020202020204" pitchFamily="34" charset="0"/>
              </a:rPr>
              <a:t>posible regular según los índices de atenuaci</a:t>
            </a:r>
            <a:r>
              <a:rPr lang="es-AR" dirty="0">
                <a:latin typeface="Arial" panose="020B0604020202020204" pitchFamily="34" charset="0"/>
              </a:rPr>
              <a:t>ó</a:t>
            </a:r>
            <a:r>
              <a:rPr lang="es-AR" b="0" i="0" dirty="0">
                <a:effectLst/>
                <a:latin typeface="Arial" panose="020B0604020202020204" pitchFamily="34" charset="0"/>
              </a:rPr>
              <a:t>n espec</a:t>
            </a:r>
            <a:r>
              <a:rPr lang="es-AR" dirty="0">
                <a:latin typeface="Arial" panose="020B0604020202020204" pitchFamily="34" charset="0"/>
              </a:rPr>
              <a:t>í</a:t>
            </a:r>
            <a:r>
              <a:rPr lang="es-AR" b="0" i="0" dirty="0">
                <a:effectLst/>
                <a:latin typeface="Arial" panose="020B0604020202020204" pitchFamily="34" charset="0"/>
              </a:rPr>
              <a:t>ficos de cada individuo, pero si pudimos utilizarlo para la cancelaci</a:t>
            </a:r>
            <a:r>
              <a:rPr lang="es-AR" dirty="0">
                <a:latin typeface="Arial" panose="020B0604020202020204" pitchFamily="34" charset="0"/>
              </a:rPr>
              <a:t>ó</a:t>
            </a:r>
            <a:r>
              <a:rPr lang="es-AR" b="0" i="0" dirty="0">
                <a:effectLst/>
                <a:latin typeface="Arial" panose="020B0604020202020204" pitchFamily="34" charset="0"/>
              </a:rPr>
              <a:t>n de ruido.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b="0" i="0" dirty="0">
                <a:effectLst/>
                <a:latin typeface="Arial" panose="020B0604020202020204" pitchFamily="34" charset="0"/>
              </a:rPr>
              <a:t>De igual manera fue posible regular los niveles de señal que deseamos descartar mediante filtros anteriores pasa-bajas, pasa-altas y pasa-banda.</a:t>
            </a:r>
            <a:endParaRPr lang="es-AR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AR" dirty="0"/>
              <a:t>La configuración para el sistema actual permite que tengamos un filtro adaptativo LMS configurado por cada salida de filtro por frecuencia de corte.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dirty="0">
                <a:latin typeface="Arial" panose="020B0604020202020204" pitchFamily="34" charset="0"/>
              </a:rPr>
              <a:t>D</a:t>
            </a:r>
            <a:r>
              <a:rPr lang="es-AR" b="0" i="0" dirty="0">
                <a:effectLst/>
                <a:latin typeface="Arial" panose="020B0604020202020204" pitchFamily="34" charset="0"/>
              </a:rPr>
              <a:t>ebe de existir un compromiso entre tiempo que dedica el algoritmo LMS y el nivel de convergencia al que se pueda llegar. </a:t>
            </a:r>
            <a:r>
              <a:rPr lang="es-AR" b="0" i="0" dirty="0" err="1">
                <a:effectLst/>
                <a:latin typeface="Arial" panose="020B0604020202020204" pitchFamily="34" charset="0"/>
              </a:rPr>
              <a:t>Delay</a:t>
            </a:r>
            <a:r>
              <a:rPr lang="es-AR" b="0" i="0" dirty="0">
                <a:effectLst/>
                <a:latin typeface="Arial" panose="020B0604020202020204" pitchFamily="34" charset="0"/>
              </a:rPr>
              <a:t> configurado y nivel de μ.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914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EA6897-822B-4B98-86EC-01DD023F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Funcionamiento del sistema en Matlab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88C70F15-DA34-4131-B743-05F26AD1D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55" y="1737360"/>
            <a:ext cx="11123295" cy="4617819"/>
          </a:xfrm>
        </p:spPr>
      </p:pic>
    </p:spTree>
    <p:extLst>
      <p:ext uri="{BB962C8B-B14F-4D97-AF65-F5344CB8AC3E}">
        <p14:creationId xmlns:p14="http://schemas.microsoft.com/office/powerpoint/2010/main" val="414669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C6D3B7-1FA3-47F9-AA70-900DE056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Bibliografías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9294D5-423C-49DD-9C8C-D926CCDBE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/>
              <a:t>[1]  G. Besozzi, “Audífonos electrónicos atenuadores para población con tea,”2020.</a:t>
            </a:r>
          </a:p>
          <a:p>
            <a:r>
              <a:rPr lang="es-AR" dirty="0"/>
              <a:t>[2]  R. Vázquez-Machorro, A. Reyes-Cruz, and J. Atonal-Sánchez, “Compa-ración  de  filtros  digitales  en  Matlab  para  implementación  en  un  fpga, ”Científica, vol. 18, no. 2, pp. 71–77, 2014.</a:t>
            </a:r>
          </a:p>
          <a:p>
            <a:r>
              <a:rPr lang="es-AR" dirty="0"/>
              <a:t>[3]  N. R. Córdova Álvarez and M. A. Ayala Velasco, “Diseño e implementación de un filtro con algoritmo adaptativo en fpga para la cancelación de ruido.” B.S. thesis, Riobamba: Universidad Nacional de Chimborazo,2016., 2016.</a:t>
            </a:r>
          </a:p>
          <a:p>
            <a:r>
              <a:rPr lang="es-AR" dirty="0"/>
              <a:t>[4]  B. Morcego and M. Cugueró-Escofet, “Comparación de implementaciones en c y Matlab de filtros adaptativos para dsp,” 09 2001.</a:t>
            </a:r>
          </a:p>
          <a:p>
            <a:r>
              <a:rPr lang="es-AR" dirty="0"/>
              <a:t>[5]  W.  Zelaya,  “Diseño  de  un  filtro  digital  adaptativo  como  cancelador  de ruido basado en el algoritmo lms,” Universidad del Salvador, 2004.</a:t>
            </a:r>
          </a:p>
        </p:txBody>
      </p:sp>
    </p:spTree>
    <p:extLst>
      <p:ext uri="{BB962C8B-B14F-4D97-AF65-F5344CB8AC3E}">
        <p14:creationId xmlns:p14="http://schemas.microsoft.com/office/powerpoint/2010/main" val="6038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5D419D-E61B-4E7C-82F2-FEF6CD20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0" y="1978243"/>
            <a:ext cx="3619500" cy="1450757"/>
          </a:xfrm>
        </p:spPr>
        <p:txBody>
          <a:bodyPr>
            <a:normAutofit/>
          </a:bodyPr>
          <a:lstStyle/>
          <a:p>
            <a:r>
              <a:rPr lang="es-AR" dirty="0"/>
              <a:t>Preguntas?</a:t>
            </a:r>
          </a:p>
        </p:txBody>
      </p:sp>
    </p:spTree>
    <p:extLst>
      <p:ext uri="{BB962C8B-B14F-4D97-AF65-F5344CB8AC3E}">
        <p14:creationId xmlns:p14="http://schemas.microsoft.com/office/powerpoint/2010/main" val="3785314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xmlns="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750" y="2683471"/>
            <a:ext cx="3214307" cy="1713674"/>
          </a:xfrm>
        </p:spPr>
        <p:txBody>
          <a:bodyPr anchor="b">
            <a:noAutofit/>
          </a:bodyPr>
          <a:lstStyle/>
          <a:p>
            <a:r>
              <a:rPr lang="es-ES" sz="2000" dirty="0">
                <a:solidFill>
                  <a:schemeClr val="tx1"/>
                </a:solidFill>
              </a:rPr>
              <a:t>Aplicación y comparación de sistemas de filtrado digital aplicado a audífonos electrónicos atenuadores para población con TEA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Alumno: Guido Besozzi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Legajo:74689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Profesor: Gabriel hugo taboada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F4B796D-0A8D-4205-BAFB-8DA15C562398}"/>
              </a:ext>
            </a:extLst>
          </p:cNvPr>
          <p:cNvSpPr txBox="1">
            <a:spLocks/>
          </p:cNvSpPr>
          <p:nvPr/>
        </p:nvSpPr>
        <p:spPr>
          <a:xfrm>
            <a:off x="8127750" y="1376039"/>
            <a:ext cx="3108960" cy="426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chemeClr val="tx1"/>
                </a:solidFill>
              </a:rPr>
              <a:t>Trabajo Final de Grado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AF26E9A-475C-47B8-98F3-95D02556C8F9}"/>
              </a:ext>
            </a:extLst>
          </p:cNvPr>
          <p:cNvSpPr txBox="1">
            <a:spLocks/>
          </p:cNvSpPr>
          <p:nvPr/>
        </p:nvSpPr>
        <p:spPr>
          <a:xfrm>
            <a:off x="1581150" y="35141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Gracias.</a:t>
            </a:r>
          </a:p>
        </p:txBody>
      </p:sp>
    </p:spTree>
    <p:extLst>
      <p:ext uri="{BB962C8B-B14F-4D97-AF65-F5344CB8AC3E}">
        <p14:creationId xmlns:p14="http://schemas.microsoft.com/office/powerpoint/2010/main" val="403144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887AB-3631-4849-AD1A-D99D0FBC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Agenda de contenidos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AB1A1-15C0-4353-BB3E-08F35150A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AR" dirty="0"/>
              <a:t>Introducción.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/>
              <a:t>Caso de estudio.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/>
              <a:t>Física del sonido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/>
              <a:t>Filtros Digitales.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/>
              <a:t>Algoritmo adaptativo LMS.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/>
              <a:t>Solución Planteada.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/>
              <a:t>Conclusión.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/>
              <a:t>Funcionamiento del sistema en Matlab.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/>
              <a:t>Bibliografías.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2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A51A2-C0C0-49CB-8DFB-37F91AA5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Introducción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507A3-6F57-4CA3-AC80-B0647ED0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05351"/>
            <a:ext cx="10058400" cy="3760891"/>
          </a:xfrm>
        </p:spPr>
        <p:txBody>
          <a:bodyPr vert="horz" anchor="ctr" anchorCtr="1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El </a:t>
            </a:r>
            <a:r>
              <a:rPr lang="es-AR" sz="1800" dirty="0"/>
              <a:t>objetivo</a:t>
            </a:r>
            <a:r>
              <a:rPr lang="en-US" sz="1800" dirty="0"/>
              <a:t> del </a:t>
            </a:r>
            <a:r>
              <a:rPr lang="es-AR" sz="1800" dirty="0"/>
              <a:t>trabajo</a:t>
            </a:r>
            <a:r>
              <a:rPr lang="en-US" sz="1800" dirty="0"/>
              <a:t> </a:t>
            </a:r>
            <a:r>
              <a:rPr lang="x-none" sz="1800" dirty="0"/>
              <a:t>fue</a:t>
            </a:r>
            <a:r>
              <a:rPr lang="en-US" sz="1800" dirty="0"/>
              <a:t> la </a:t>
            </a:r>
            <a:r>
              <a:rPr lang="es-AR" sz="1800" b="1" dirty="0"/>
              <a:t>investigación</a:t>
            </a:r>
            <a:r>
              <a:rPr lang="en-US" sz="1800" dirty="0"/>
              <a:t> y </a:t>
            </a:r>
            <a:r>
              <a:rPr lang="x-none" sz="1800" b="1" dirty="0"/>
              <a:t>realización</a:t>
            </a:r>
            <a:r>
              <a:rPr lang="en-US" sz="1800" dirty="0"/>
              <a:t> de </a:t>
            </a:r>
            <a:r>
              <a:rPr lang="es-AR" sz="1800" dirty="0"/>
              <a:t>pruebas</a:t>
            </a:r>
            <a:r>
              <a:rPr lang="en-US" sz="1800" dirty="0"/>
              <a:t> </a:t>
            </a:r>
            <a:r>
              <a:rPr lang="en-US" sz="1800" dirty="0" err="1"/>
              <a:t>sobre</a:t>
            </a:r>
            <a:r>
              <a:rPr lang="en-US" sz="1800" dirty="0"/>
              <a:t> </a:t>
            </a:r>
            <a:r>
              <a:rPr lang="en-US" sz="1800" dirty="0" err="1"/>
              <a:t>filtros</a:t>
            </a:r>
            <a:r>
              <a:rPr lang="en-US" sz="1800" dirty="0"/>
              <a:t> </a:t>
            </a:r>
            <a:r>
              <a:rPr lang="en-US" sz="1800" dirty="0" err="1"/>
              <a:t>adaptativos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s-AR" sz="1800" dirty="0"/>
              <a:t>sonido</a:t>
            </a:r>
            <a:r>
              <a:rPr lang="en-US" sz="1800" dirty="0"/>
              <a:t>, para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aplicación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audífonos</a:t>
            </a:r>
            <a:r>
              <a:rPr lang="en-US" sz="1800" dirty="0"/>
              <a:t> </a:t>
            </a:r>
            <a:r>
              <a:rPr lang="en-US" sz="1800" dirty="0" err="1"/>
              <a:t>especializados</a:t>
            </a:r>
            <a:r>
              <a:rPr lang="en-US" sz="1800" dirty="0"/>
              <a:t> para </a:t>
            </a:r>
            <a:r>
              <a:rPr lang="es-AR" sz="1800" dirty="0"/>
              <a:t>personas</a:t>
            </a:r>
            <a:r>
              <a:rPr lang="en-US" sz="1800" dirty="0"/>
              <a:t> con </a:t>
            </a:r>
            <a:r>
              <a:rPr lang="en-US" sz="1800" b="1" dirty="0"/>
              <a:t>TEA (</a:t>
            </a:r>
            <a:r>
              <a:rPr lang="en-US" sz="1800" b="1" dirty="0" err="1"/>
              <a:t>trastorno</a:t>
            </a:r>
            <a:r>
              <a:rPr lang="en-US" sz="1800" b="1" dirty="0"/>
              <a:t> del </a:t>
            </a:r>
            <a:r>
              <a:rPr lang="en-US" sz="1800" b="1" dirty="0" err="1"/>
              <a:t>espectro</a:t>
            </a:r>
            <a:r>
              <a:rPr lang="en-US" sz="1800" b="1" dirty="0"/>
              <a:t> </a:t>
            </a:r>
            <a:r>
              <a:rPr lang="en-US" sz="1800" b="1" dirty="0" err="1"/>
              <a:t>autista</a:t>
            </a:r>
            <a:r>
              <a:rPr lang="en-US" sz="1800" b="1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Se </a:t>
            </a:r>
            <a:r>
              <a:rPr lang="en-US" sz="1800" dirty="0" err="1"/>
              <a:t>investigo</a:t>
            </a:r>
            <a:r>
              <a:rPr lang="en-US" sz="1800" dirty="0"/>
              <a:t> </a:t>
            </a:r>
            <a:r>
              <a:rPr lang="en-US" sz="1800" dirty="0" err="1"/>
              <a:t>sobre</a:t>
            </a:r>
            <a:r>
              <a:rPr lang="en-US" sz="1800" dirty="0"/>
              <a:t> </a:t>
            </a:r>
            <a:r>
              <a:rPr lang="en-US" sz="1800" dirty="0" err="1"/>
              <a:t>funcionalidad</a:t>
            </a:r>
            <a:r>
              <a:rPr lang="en-US" sz="1800" dirty="0"/>
              <a:t> de los </a:t>
            </a:r>
            <a:r>
              <a:rPr lang="en-US" sz="1800" dirty="0" err="1"/>
              <a:t>filtros</a:t>
            </a:r>
            <a:r>
              <a:rPr lang="en-US" sz="1800" dirty="0"/>
              <a:t> </a:t>
            </a:r>
            <a:r>
              <a:rPr lang="en-US" sz="1800" dirty="0" err="1"/>
              <a:t>adaptativos</a:t>
            </a:r>
            <a:r>
              <a:rPr lang="en-US" sz="1800" dirty="0"/>
              <a:t> </a:t>
            </a:r>
            <a:r>
              <a:rPr lang="en-US" sz="1800" b="1" dirty="0"/>
              <a:t>LMS</a:t>
            </a:r>
            <a:r>
              <a:rPr lang="en-US" sz="1800" dirty="0"/>
              <a:t> y </a:t>
            </a:r>
            <a:r>
              <a:rPr lang="en-US" sz="1800" dirty="0" err="1"/>
              <a:t>filtros</a:t>
            </a:r>
            <a:r>
              <a:rPr lang="en-US" sz="1800" dirty="0"/>
              <a:t> por </a:t>
            </a:r>
            <a:r>
              <a:rPr lang="en-US" sz="1800" dirty="0" err="1"/>
              <a:t>frecuencia</a:t>
            </a:r>
            <a:r>
              <a:rPr lang="en-US" sz="1800" dirty="0"/>
              <a:t> de </a:t>
            </a:r>
            <a:r>
              <a:rPr lang="en-US" sz="1800" dirty="0" err="1"/>
              <a:t>corte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Se </a:t>
            </a:r>
            <a:r>
              <a:rPr lang="en-US" sz="1800" dirty="0" err="1"/>
              <a:t>diagramo</a:t>
            </a:r>
            <a:r>
              <a:rPr lang="en-US" sz="1800" dirty="0"/>
              <a:t> el </a:t>
            </a:r>
            <a:r>
              <a:rPr lang="en-US" sz="1800" b="1" dirty="0" err="1"/>
              <a:t>sistema</a:t>
            </a:r>
            <a:r>
              <a:rPr lang="en-US" sz="1800" b="1" dirty="0"/>
              <a:t> de </a:t>
            </a:r>
            <a:r>
              <a:rPr lang="en-US" sz="1800" b="1" dirty="0" err="1"/>
              <a:t>filtros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un </a:t>
            </a:r>
            <a:r>
              <a:rPr lang="en-US" sz="1800" dirty="0" err="1"/>
              <a:t>ambiente</a:t>
            </a:r>
            <a:r>
              <a:rPr lang="en-US" sz="1800" dirty="0"/>
              <a:t> de </a:t>
            </a:r>
            <a:r>
              <a:rPr lang="en-US" sz="1800" b="1" dirty="0" err="1"/>
              <a:t>Matlab</a:t>
            </a:r>
            <a:r>
              <a:rPr lang="en-US" sz="1800" dirty="0"/>
              <a:t> a </a:t>
            </a:r>
            <a:r>
              <a:rPr lang="en-US" sz="1800" dirty="0" err="1"/>
              <a:t>través</a:t>
            </a:r>
            <a:r>
              <a:rPr lang="en-US" sz="1800" dirty="0"/>
              <a:t> de la </a:t>
            </a:r>
            <a:r>
              <a:rPr lang="en-US" sz="1800" dirty="0" err="1"/>
              <a:t>herramienta</a:t>
            </a:r>
            <a:r>
              <a:rPr lang="en-US" sz="1800" dirty="0"/>
              <a:t> </a:t>
            </a:r>
            <a:r>
              <a:rPr lang="en-US" sz="1800" b="1" dirty="0" err="1"/>
              <a:t>Simlink</a:t>
            </a:r>
            <a:r>
              <a:rPr lang="en-US" sz="1800" dirty="0"/>
              <a:t> y se </a:t>
            </a:r>
            <a:r>
              <a:rPr lang="en-US" sz="1800" dirty="0" err="1"/>
              <a:t>analizaron</a:t>
            </a:r>
            <a:r>
              <a:rPr lang="en-US" sz="1800" dirty="0"/>
              <a:t> los </a:t>
            </a:r>
            <a:r>
              <a:rPr lang="en-US" sz="1800" dirty="0" err="1"/>
              <a:t>resultados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Se </a:t>
            </a:r>
            <a:r>
              <a:rPr lang="en-US" sz="1800" dirty="0" err="1"/>
              <a:t>llego</a:t>
            </a:r>
            <a:r>
              <a:rPr lang="en-US" sz="1800" dirty="0"/>
              <a:t> a la </a:t>
            </a:r>
            <a:r>
              <a:rPr lang="en-US" sz="1800" dirty="0" err="1"/>
              <a:t>conclusión</a:t>
            </a:r>
            <a:r>
              <a:rPr lang="en-US" sz="1800" dirty="0"/>
              <a:t> </a:t>
            </a:r>
            <a:r>
              <a:rPr lang="es-AR" sz="1800" dirty="0"/>
              <a:t>sobre</a:t>
            </a:r>
            <a:r>
              <a:rPr lang="en-US" sz="1800" dirty="0"/>
              <a:t> las </a:t>
            </a:r>
            <a:r>
              <a:rPr lang="es-AR" sz="1800" dirty="0"/>
              <a:t>posibilidades</a:t>
            </a:r>
            <a:r>
              <a:rPr lang="en-US" sz="1800" dirty="0"/>
              <a:t> y </a:t>
            </a:r>
            <a:r>
              <a:rPr lang="es-AR" sz="1800" dirty="0"/>
              <a:t>limitaciones</a:t>
            </a:r>
            <a:r>
              <a:rPr lang="en-US" sz="1800" dirty="0"/>
              <a:t> del Sistema.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2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FF0AD1-4F41-4AC8-A99E-02F245FF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Caso de estudio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4169E4E-E0E4-4750-B301-344B53F76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AR" dirty="0"/>
              <a:t>El siguiente trabajo busca alternativas para tratar la hipersensibilidad auditiva que posee la mayoría de la población con autismo (TEA).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dirty="0"/>
              <a:t> Se analiza la viabilidad de un dispositivo de modulación auditiva que permita las actividades diarias de personas con hipersensibilidad auditiva (</a:t>
            </a:r>
            <a:r>
              <a:rPr lang="es-AR" b="0" i="0" dirty="0">
                <a:effectLst/>
                <a:latin typeface="Arial" panose="020B0604020202020204" pitchFamily="34" charset="0"/>
              </a:rPr>
              <a:t>Hiperacusia).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dirty="0"/>
              <a:t>Se aplicará y comprobara la factibilidad del uso de un sistema adaptativo LMS (</a:t>
            </a:r>
            <a:r>
              <a:rPr lang="es-AR" dirty="0" err="1"/>
              <a:t>Last</a:t>
            </a:r>
            <a:r>
              <a:rPr lang="es-AR" dirty="0"/>
              <a:t> Mean </a:t>
            </a:r>
            <a:r>
              <a:rPr lang="es-AR" dirty="0" err="1"/>
              <a:t>Squares</a:t>
            </a:r>
            <a:r>
              <a:rPr lang="es-AR" dirty="0"/>
              <a:t> o Mínimos Cuadrados Medios).</a:t>
            </a:r>
          </a:p>
          <a:p>
            <a:pPr>
              <a:buFont typeface="Wingdings" panose="05000000000000000000" pitchFamily="2" charset="2"/>
              <a:buChar char="q"/>
            </a:pPr>
            <a:endParaRPr lang="es-AR" dirty="0"/>
          </a:p>
          <a:p>
            <a:pPr>
              <a:buFont typeface="Wingdings" panose="05000000000000000000" pitchFamily="2" charset="2"/>
              <a:buChar char="q"/>
            </a:pPr>
            <a:endParaRPr lang="es-AR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A6302F-306D-4D86-83F2-4E22E92A6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77" y="4447783"/>
            <a:ext cx="2935418" cy="18979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EAEF323F-6511-4D71-AAD5-9AB1B6043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" y="4798309"/>
            <a:ext cx="3902073" cy="15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1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1B825D-B5F8-4B0E-9B8C-5FA0AE25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Física del sonido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DD113CE-905A-43FC-83EF-A9595B063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Frecuencia: El tono.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Tonos Graves: frecuencias bajas, desde los 16Hz a los 256Hz.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Tonos Medios: frecuencias medias, desde 256Hz a 2kHz.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Tonos Agudos: frecuencias altas, desde 2kHz a 16kHz</a:t>
            </a:r>
          </a:p>
          <a:p>
            <a:r>
              <a:rPr lang="es-AR" dirty="0"/>
              <a:t>El oído humano: el rango audible.</a:t>
            </a:r>
          </a:p>
          <a:p>
            <a:endParaRPr lang="es-AR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388B2BA2-30A2-4957-BFFC-8FE443B12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28" y="3871374"/>
            <a:ext cx="4477375" cy="247684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499CC92A-5120-437D-B76E-70FDF674D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4501766"/>
            <a:ext cx="2923610" cy="173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8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43C31E-A862-4A69-B31C-F0124334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Filtros Digitales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80E4EB7-5193-4156-9D7B-3E225D534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s-AR" dirty="0"/>
              <a:t>Funcionamiento de filtros digitales.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s-AR" dirty="0"/>
              <a:t>Clasificación de filtros.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s-AR" dirty="0"/>
              <a:t>Filtros digitales adaptativos.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83064E2-1F4B-4C13-A9F5-55A22D741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443541"/>
            <a:ext cx="5165035" cy="23453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88A6E8F-6D45-4725-AD0A-B2D0DCD7B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88" y="4788888"/>
            <a:ext cx="4077169" cy="14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9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3B8F8F-7854-4F33-B155-B603108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Algoritmo adaptativo LMS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58B68E-E2F1-4795-91D3-D1A83BC37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AR" b="0" i="0" dirty="0">
                <a:effectLst/>
                <a:latin typeface="Arial" panose="020B0604020202020204" pitchFamily="34" charset="0"/>
              </a:rPr>
              <a:t>Son algoritmos de optimizaci</a:t>
            </a:r>
            <a:r>
              <a:rPr lang="es-AR" dirty="0">
                <a:latin typeface="Arial" panose="020B0604020202020204" pitchFamily="34" charset="0"/>
              </a:rPr>
              <a:t>ó</a:t>
            </a:r>
            <a:r>
              <a:rPr lang="es-AR" b="0" i="0" dirty="0">
                <a:effectLst/>
                <a:latin typeface="Arial" panose="020B0604020202020204" pitchFamily="34" charset="0"/>
              </a:rPr>
              <a:t>n cuyo objetivo es el de obtener los parámetros que minimicen algún criterio preestablecido.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dirty="0">
                <a:latin typeface="Arial" panose="020B0604020202020204" pitchFamily="34" charset="0"/>
              </a:rPr>
              <a:t>El algoritmo utilizado será </a:t>
            </a:r>
            <a:r>
              <a:rPr lang="es-AR" dirty="0" err="1">
                <a:latin typeface="Arial" panose="020B0604020202020204" pitchFamily="34" charset="0"/>
              </a:rPr>
              <a:t>Last</a:t>
            </a:r>
            <a:r>
              <a:rPr lang="es-AR" dirty="0">
                <a:latin typeface="Arial" panose="020B0604020202020204" pitchFamily="34" charset="0"/>
              </a:rPr>
              <a:t> Mean Square.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dirty="0">
                <a:latin typeface="Arial" panose="020B0604020202020204" pitchFamily="34" charset="0"/>
              </a:rPr>
              <a:t>P</a:t>
            </a:r>
            <a:r>
              <a:rPr lang="es-AR" b="0" i="0" dirty="0">
                <a:effectLst/>
                <a:latin typeface="Arial" panose="020B0604020202020204" pitchFamily="34" charset="0"/>
              </a:rPr>
              <a:t>ermite obtener el valor mínimo esperado del </a:t>
            </a:r>
          </a:p>
          <a:p>
            <a:pPr marL="0" indent="0">
              <a:buNone/>
            </a:pPr>
            <a:r>
              <a:rPr lang="es-AR" b="0" i="0" dirty="0">
                <a:effectLst/>
                <a:latin typeface="Arial" panose="020B0604020202020204" pitchFamily="34" charset="0"/>
              </a:rPr>
              <a:t>cuadrado de la se</a:t>
            </a:r>
            <a:r>
              <a:rPr lang="en-US" b="0" i="0" dirty="0">
                <a:effectLst/>
                <a:latin typeface="Arial" panose="020B0604020202020204" pitchFamily="34" charset="0"/>
              </a:rPr>
              <a:t>ñ</a:t>
            </a:r>
            <a:r>
              <a:rPr lang="es-AR" b="0" i="0" dirty="0">
                <a:effectLst/>
                <a:latin typeface="Arial" panose="020B0604020202020204" pitchFamily="34" charset="0"/>
              </a:rPr>
              <a:t>al de error.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dirty="0">
                <a:latin typeface="Arial" panose="020B0604020202020204" pitchFamily="34" charset="0"/>
              </a:rPr>
              <a:t>Variables importantes:</a:t>
            </a: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</a:rPr>
              <a:t>-Longitud del filtro.</a:t>
            </a: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</a:rPr>
              <a:t>-Valor de retardo de la señal de error</a:t>
            </a: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</a:rPr>
              <a:t>-Tamaño de paso de convergencia </a:t>
            </a:r>
            <a:r>
              <a:rPr lang="es-AR" b="0" i="0" dirty="0">
                <a:effectLst/>
                <a:latin typeface="Arial" panose="020B0604020202020204" pitchFamily="34" charset="0"/>
              </a:rPr>
              <a:t>μ.</a:t>
            </a:r>
            <a:endParaRPr lang="es-AR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s-AR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s-AR" dirty="0"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36E47EA-771B-45B5-805F-CFD67F943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163" y="3140732"/>
            <a:ext cx="4725063" cy="30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664CF6-682C-4E3B-B887-5B210272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Solución Planteada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2A050AA-1930-4393-9185-DC5DCEE65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AR" dirty="0"/>
              <a:t>La señal de entrada con ruido será procesada según sus características por distintos filtros por frecuencia de corte: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7889868-B6D1-4C89-A943-4F9B1FC1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0" y="3204020"/>
            <a:ext cx="5588152" cy="30359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7992F30-F3DB-4B1A-A042-75B7875D7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432" y="2714872"/>
            <a:ext cx="3502678" cy="366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001AE1-3ECB-4157-B55F-93745007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Solución Planteada(2)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B86D3E-98DE-4800-B4AF-116660179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AR" dirty="0"/>
              <a:t>Filtro LMS diferencial según el filtro de frecuencia de corte por el que paso al señal: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D6D45FB-1A08-4A42-BCF7-77791E220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74" y="3987391"/>
            <a:ext cx="7046531" cy="14507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17E79F4-7E33-4A75-BBB6-31678A6B7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261" y="2477388"/>
            <a:ext cx="3220279" cy="37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2723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documentManagement/types"/>
    <ds:schemaRef ds:uri="http://www.w3.org/XML/1998/namespace"/>
    <ds:schemaRef ds:uri="71af3243-3dd4-4a8d-8c0d-dd76da1f02a5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{2766B3DF-A24C-40AF-8949-E9DF9528568D}tf22712842_win32</Template>
  <TotalTime>450</TotalTime>
  <Words>2318</Words>
  <Application>Microsoft Office PowerPoint</Application>
  <PresentationFormat>Personalizado</PresentationFormat>
  <Paragraphs>145</Paragraphs>
  <Slides>16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1_RetrospectVTI</vt:lpstr>
      <vt:lpstr>Aplicación y comparación de sistemas de filtrado digital aplicado a audífonos electrónicos atenuadores para población con TEA</vt:lpstr>
      <vt:lpstr>Agenda de contenidos</vt:lpstr>
      <vt:lpstr>Introducción</vt:lpstr>
      <vt:lpstr>Caso de estudio</vt:lpstr>
      <vt:lpstr>Física del sonido</vt:lpstr>
      <vt:lpstr>Filtros Digitales</vt:lpstr>
      <vt:lpstr>Algoritmo adaptativo LMS</vt:lpstr>
      <vt:lpstr>Solución Planteada</vt:lpstr>
      <vt:lpstr>Solución Planteada(2)</vt:lpstr>
      <vt:lpstr>Solución Planteada(3)</vt:lpstr>
      <vt:lpstr>Solución Planteada(4)</vt:lpstr>
      <vt:lpstr>Conclusión.</vt:lpstr>
      <vt:lpstr>Funcionamiento del sistema en Matlab</vt:lpstr>
      <vt:lpstr>Bibliografías</vt:lpstr>
      <vt:lpstr>Preguntas?</vt:lpstr>
      <vt:lpstr>Aplicación y comparación de sistemas de filtrado digital aplicado a audífonos electrónicos atenuadores para población con TEA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Final de Grado Aplicación y comparación de sistemas de filtrado digital aplicado a audífonos electrónicos atenuadores para población con TEA</dc:title>
  <dc:creator>Guido</dc:creator>
  <cp:lastModifiedBy>rfranc3</cp:lastModifiedBy>
  <cp:revision>43</cp:revision>
  <dcterms:created xsi:type="dcterms:W3CDTF">2020-11-10T21:52:30Z</dcterms:created>
  <dcterms:modified xsi:type="dcterms:W3CDTF">2021-04-07T12:46:12Z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